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7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042" r:id="rId1"/>
    <p:sldMasterId id="2147484410" r:id="rId2"/>
    <p:sldMasterId id="2147484427" r:id="rId3"/>
    <p:sldMasterId id="2147484444" r:id="rId4"/>
    <p:sldMasterId id="2147484461" r:id="rId5"/>
    <p:sldMasterId id="2147484478" r:id="rId6"/>
    <p:sldMasterId id="2147484495" r:id="rId7"/>
    <p:sldMasterId id="2147484512" r:id="rId8"/>
  </p:sldMasterIdLst>
  <p:notesMasterIdLst>
    <p:notesMasterId r:id="rId17"/>
  </p:notesMasterIdLst>
  <p:handoutMasterIdLst>
    <p:handoutMasterId r:id="rId18"/>
  </p:handoutMasterIdLst>
  <p:sldIdLst>
    <p:sldId id="267" r:id="rId9"/>
    <p:sldId id="460" r:id="rId10"/>
    <p:sldId id="1433" r:id="rId11"/>
    <p:sldId id="1435" r:id="rId12"/>
    <p:sldId id="265" r:id="rId13"/>
    <p:sldId id="1436" r:id="rId14"/>
    <p:sldId id="1254" r:id="rId15"/>
    <p:sldId id="1438" r:id="rId16"/>
  </p:sldIdLst>
  <p:sldSz cx="12192000" cy="6858000"/>
  <p:notesSz cx="6858000" cy="9144000"/>
  <p:embeddedFontLst>
    <p:embeddedFont>
      <p:font typeface="Arial Black" panose="020B0A04020102020204" pitchFamily="34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9EC"/>
    <a:srgbClr val="008391"/>
    <a:srgbClr val="3F5564"/>
    <a:srgbClr val="0077BC"/>
    <a:srgbClr val="D53878"/>
    <a:srgbClr val="FBF2B4"/>
    <a:srgbClr val="F0CD50"/>
    <a:srgbClr val="4675B7"/>
    <a:srgbClr val="DBD1E6"/>
    <a:srgbClr val="D2D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0870C4-9A70-4296-8FE2-8D057A894FE9}" v="2" dt="2024-04-16T09:31:17.149"/>
    <p1510:client id="{6F558E17-E707-4080-5FCC-B16390A0B328}" v="410" dt="2024-04-16T09:36:37.822"/>
    <p1510:client id="{7C52E009-A6CB-46E6-B1FF-EB41F782D27E}" v="6" dt="2024-04-16T09:37:09.8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font" Target="fonts/font6.fntdata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a Thylén" userId="b52315df-2e7b-459b-a215-b7b331a3cffd" providerId="ADAL" clId="{7C52E009-A6CB-46E6-B1FF-EB41F782D27E}"/>
    <pc:docChg chg="modSld">
      <pc:chgData name="Lena Thylén" userId="b52315df-2e7b-459b-a215-b7b331a3cffd" providerId="ADAL" clId="{7C52E009-A6CB-46E6-B1FF-EB41F782D27E}" dt="2024-04-16T09:37:09.839" v="5" actId="6549"/>
      <pc:docMkLst>
        <pc:docMk/>
      </pc:docMkLst>
      <pc:sldChg chg="modSp mod">
        <pc:chgData name="Lena Thylén" userId="b52315df-2e7b-459b-a215-b7b331a3cffd" providerId="ADAL" clId="{7C52E009-A6CB-46E6-B1FF-EB41F782D27E}" dt="2024-04-16T09:37:09.839" v="5" actId="6549"/>
        <pc:sldMkLst>
          <pc:docMk/>
          <pc:sldMk cId="1969244175" sldId="1436"/>
        </pc:sldMkLst>
        <pc:graphicFrameChg chg="mod modGraphic">
          <ac:chgData name="Lena Thylén" userId="b52315df-2e7b-459b-a215-b7b331a3cffd" providerId="ADAL" clId="{7C52E009-A6CB-46E6-B1FF-EB41F782D27E}" dt="2024-04-16T09:37:09.839" v="5" actId="6549"/>
          <ac:graphicFrameMkLst>
            <pc:docMk/>
            <pc:sldMk cId="1969244175" sldId="1436"/>
            <ac:graphicFrameMk id="4" creationId="{5905F36C-8704-743D-0C33-E9836F3971EC}"/>
          </ac:graphicFrameMkLst>
        </pc:graphicFrameChg>
      </pc:sldChg>
    </pc:docChg>
  </pc:docChgLst>
  <pc:docChgLst>
    <pc:chgData name="Lisa Sundell" userId="7c4947cd-5f6a-45eb-aa32-c874050aa675" providerId="ADAL" clId="{500870C4-9A70-4296-8FE2-8D057A894FE9}"/>
    <pc:docChg chg="addSld delSld modSld">
      <pc:chgData name="Lisa Sundell" userId="7c4947cd-5f6a-45eb-aa32-c874050aa675" providerId="ADAL" clId="{500870C4-9A70-4296-8FE2-8D057A894FE9}" dt="2024-04-16T09:31:17.149" v="2" actId="47"/>
      <pc:docMkLst>
        <pc:docMk/>
      </pc:docMkLst>
      <pc:sldChg chg="add del">
        <pc:chgData name="Lisa Sundell" userId="7c4947cd-5f6a-45eb-aa32-c874050aa675" providerId="ADAL" clId="{500870C4-9A70-4296-8FE2-8D057A894FE9}" dt="2024-04-15T08:55:37.512" v="1"/>
        <pc:sldMkLst>
          <pc:docMk/>
          <pc:sldMk cId="1892006208" sldId="1254"/>
        </pc:sldMkLst>
      </pc:sldChg>
      <pc:sldChg chg="del">
        <pc:chgData name="Lisa Sundell" userId="7c4947cd-5f6a-45eb-aa32-c874050aa675" providerId="ADAL" clId="{500870C4-9A70-4296-8FE2-8D057A894FE9}" dt="2024-04-16T09:31:17.149" v="2" actId="47"/>
        <pc:sldMkLst>
          <pc:docMk/>
          <pc:sldMk cId="195594978" sldId="1439"/>
        </pc:sldMkLst>
      </pc:sldChg>
    </pc:docChg>
  </pc:docChgLst>
  <pc:docChgLst>
    <pc:chgData name="Lena Thylén" userId="S::lena.thylen@stadsmiljo.goteborg.se::b52315df-2e7b-459b-a215-b7b331a3cffd" providerId="AD" clId="Web-{6F558E17-E707-4080-5FCC-B16390A0B328}"/>
    <pc:docChg chg="modSld">
      <pc:chgData name="Lena Thylén" userId="S::lena.thylen@stadsmiljo.goteborg.se::b52315df-2e7b-459b-a215-b7b331a3cffd" providerId="AD" clId="Web-{6F558E17-E707-4080-5FCC-B16390A0B328}" dt="2024-04-16T09:36:28.666" v="348"/>
      <pc:docMkLst>
        <pc:docMk/>
      </pc:docMkLst>
      <pc:sldChg chg="modSp">
        <pc:chgData name="Lena Thylén" userId="S::lena.thylen@stadsmiljo.goteborg.se::b52315df-2e7b-459b-a215-b7b331a3cffd" providerId="AD" clId="Web-{6F558E17-E707-4080-5FCC-B16390A0B328}" dt="2024-04-16T09:36:28.666" v="348"/>
        <pc:sldMkLst>
          <pc:docMk/>
          <pc:sldMk cId="1969244175" sldId="1436"/>
        </pc:sldMkLst>
        <pc:spChg chg="mod">
          <ac:chgData name="Lena Thylén" userId="S::lena.thylen@stadsmiljo.goteborg.se::b52315df-2e7b-459b-a215-b7b331a3cffd" providerId="AD" clId="Web-{6F558E17-E707-4080-5FCC-B16390A0B328}" dt="2024-04-16T09:28:29.500" v="6" actId="20577"/>
          <ac:spMkLst>
            <pc:docMk/>
            <pc:sldMk cId="1969244175" sldId="1436"/>
            <ac:spMk id="2" creationId="{907B6F91-9602-2AAF-C52D-A28C34DF93CE}"/>
          </ac:spMkLst>
        </pc:spChg>
        <pc:graphicFrameChg chg="mod modGraphic">
          <ac:chgData name="Lena Thylén" userId="S::lena.thylen@stadsmiljo.goteborg.se::b52315df-2e7b-459b-a215-b7b331a3cffd" providerId="AD" clId="Web-{6F558E17-E707-4080-5FCC-B16390A0B328}" dt="2024-04-16T09:36:28.666" v="348"/>
          <ac:graphicFrameMkLst>
            <pc:docMk/>
            <pc:sldMk cId="1969244175" sldId="1436"/>
            <ac:graphicFrameMk id="4" creationId="{5905F36C-8704-743D-0C33-E9836F3971EC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F7173-4328-4DF4-9981-8A04A29E53ED}" type="datetime1">
              <a:rPr lang="sv-SE" smtClean="0"/>
              <a:t>2024-04-16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BF44D-B4A8-4AF9-85D5-0EE972F70909}" type="datetime1">
              <a:rPr lang="sv-SE" smtClean="0"/>
              <a:t>2024-04-16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BF44D-B4A8-4AF9-85D5-0EE972F70909}" type="datetime1">
              <a:rPr lang="sv-SE" smtClean="0"/>
              <a:t>2024-04-16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4448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BF44D-B4A8-4AF9-85D5-0EE972F70909}" type="datetime1">
              <a:rPr lang="sv-SE" smtClean="0"/>
              <a:t>2024-04-16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3765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DBA35B-1191-4174-B153-7DD1424FD990}" type="datetime1">
              <a:rPr lang="sv-SE" smtClean="0"/>
              <a:t>2024-04-16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078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r>
              <a:rPr lang="sv-SE"/>
              <a:t>TN 2020-xx-xx</a:t>
            </a:r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11878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62116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43038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87165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08323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4035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8765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367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r>
              <a:rPr lang="sv-SE"/>
              <a:t>TN 2020-xx-xx</a:t>
            </a:r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726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394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7754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527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88E3460-7228-4DB3-A6B8-F304B211BC3F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0014148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553C1A9-DB36-4729-A526-0352AB7C6E25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821230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53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84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12937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56983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53569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8542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80063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31153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694464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1932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r>
              <a:rPr lang="sv-SE"/>
              <a:t>TN 2020-xx-xx</a:t>
            </a:r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2873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370054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0167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259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53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>
                <a:solidFill>
                  <a:schemeClr val="tx1">
                    <a:lumMod val="95000"/>
                    <a:lumOff val="5000"/>
                  </a:schemeClr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764412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0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64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Rubrik </a:t>
            </a:r>
            <a:r>
              <a:rPr lang="sv-SE" err="1"/>
              <a:t>rubrik</a:t>
            </a:r>
            <a:r>
              <a:rPr lang="sv-SE"/>
              <a:t> </a:t>
            </a:r>
            <a:r>
              <a:rPr lang="sv-SE" err="1"/>
              <a:t>rubrik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>
          <a:xfrm>
            <a:off x="11064069" y="6269050"/>
            <a:ext cx="603395" cy="417576"/>
          </a:xfrm>
          <a:prstGeom prst="rect">
            <a:avLst/>
          </a:prstGeom>
        </p:spPr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696000" y="1637414"/>
            <a:ext cx="10971464" cy="4496985"/>
          </a:xfrm>
        </p:spPr>
        <p:txBody>
          <a:bodyPr/>
          <a:lstStyle/>
          <a:p>
            <a:pPr lvl="0"/>
            <a:r>
              <a:rPr lang="en-US"/>
              <a:t>Text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endParaRPr lang="en-US"/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991259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BC929D8-093F-4826-8D04-F268FF6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5635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5128C6-B678-4715-9D0F-D4C07F59E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0721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8807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1503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3241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2909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2246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5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r>
              <a:rPr lang="sv-SE"/>
              <a:t>TN 2020-xx-xx</a:t>
            </a:r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08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490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99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5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5376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67873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13503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277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24989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51508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1209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202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r>
              <a:rPr lang="sv-SE"/>
              <a:t>TN 2020-xx-xx</a:t>
            </a:r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916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70678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529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40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99046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9012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8383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59057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82183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77983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1429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r>
              <a:rPr lang="sv-SE"/>
              <a:t>TN 2020-xx-xx</a:t>
            </a:r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07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68409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8063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19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08605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301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12043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81040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66406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61137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02658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635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r>
              <a:rPr lang="sv-SE"/>
              <a:t>TN 2020-xx-xx</a:t>
            </a:r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958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97697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0291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50915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9298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02743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15633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18994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277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5453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248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r>
              <a:rPr lang="sv-SE"/>
              <a:t>TN 2020-xx-xx</a:t>
            </a:r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113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19730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122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89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949D198-9222-4193-91D1-CC176530B9E8}"/>
              </a:ext>
            </a:extLst>
          </p:cNvPr>
          <p:cNvSpPr txBox="1"/>
          <p:nvPr userDrawn="1"/>
        </p:nvSpPr>
        <p:spPr>
          <a:xfrm>
            <a:off x="3705225" y="6156086"/>
            <a:ext cx="3575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Stadsmiljönämnden 2024-04-24</a:t>
            </a:r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  <p:sldLayoutId id="2147484529" r:id="rId17"/>
    <p:sldLayoutId id="2147484530" r:id="rId18"/>
  </p:sldLayoutIdLst>
  <p:hf sldNum="0" hd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86022F2-62BA-467F-9A3F-E6B0C389CAC7}"/>
              </a:ext>
            </a:extLst>
          </p:cNvPr>
          <p:cNvSpPr txBox="1"/>
          <p:nvPr userDrawn="1"/>
        </p:nvSpPr>
        <p:spPr>
          <a:xfrm>
            <a:off x="4365266" y="6241774"/>
            <a:ext cx="235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TN 2020-XX-XX</a:t>
            </a:r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4" r:id="rId14"/>
    <p:sldLayoutId id="2147484425" r:id="rId15"/>
    <p:sldLayoutId id="2147484426" r:id="rId16"/>
  </p:sldLayoutIdLst>
  <p:hf sldNum="0" hd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C5BFDC2-593D-4094-930F-F0A50089E81C}"/>
              </a:ext>
            </a:extLst>
          </p:cNvPr>
          <p:cNvSpPr txBox="1"/>
          <p:nvPr userDrawn="1"/>
        </p:nvSpPr>
        <p:spPr>
          <a:xfrm>
            <a:off x="4365266" y="6241774"/>
            <a:ext cx="235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TN 2020-XX-XX</a:t>
            </a:r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</p:sldLayoutIdLst>
  <p:hf sldNum="0" hd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BBBC88D-F8A1-4DC2-9929-AB89A1534998}"/>
              </a:ext>
            </a:extLst>
          </p:cNvPr>
          <p:cNvSpPr txBox="1"/>
          <p:nvPr userDrawn="1"/>
        </p:nvSpPr>
        <p:spPr>
          <a:xfrm>
            <a:off x="4365266" y="6241774"/>
            <a:ext cx="235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TN 2020-XX-XX</a:t>
            </a:r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</p:sldLayoutIdLst>
  <p:hf sldNum="0" hd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13850A1-443B-46BD-810D-5C5D5CE36DA0}"/>
              </a:ext>
            </a:extLst>
          </p:cNvPr>
          <p:cNvSpPr txBox="1"/>
          <p:nvPr userDrawn="1"/>
        </p:nvSpPr>
        <p:spPr>
          <a:xfrm>
            <a:off x="4365266" y="6241774"/>
            <a:ext cx="235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TN 2020-XX-XX</a:t>
            </a:r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sldNum="0" hd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B2B2AF4-B7ED-4945-A9A1-717C447A535F}"/>
              </a:ext>
            </a:extLst>
          </p:cNvPr>
          <p:cNvSpPr txBox="1"/>
          <p:nvPr userDrawn="1"/>
        </p:nvSpPr>
        <p:spPr>
          <a:xfrm>
            <a:off x="4365266" y="6241774"/>
            <a:ext cx="235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TN 2020-XX-XX</a:t>
            </a:r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</p:sldLayoutIdLst>
  <p:hf sldNum="0" hd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30862AA-79CD-47D7-A508-195920CF797F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0B5FE696-6F97-4D3C-86EA-DA1B9AC1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8CF082D-F45C-475A-8D70-FCCF783B47F4}"/>
              </a:ext>
            </a:extLst>
          </p:cNvPr>
          <p:cNvSpPr txBox="1"/>
          <p:nvPr userDrawn="1"/>
        </p:nvSpPr>
        <p:spPr>
          <a:xfrm>
            <a:off x="4365266" y="6241774"/>
            <a:ext cx="235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TN 2020-XX-XX</a:t>
            </a:r>
          </a:p>
        </p:txBody>
      </p:sp>
    </p:spTree>
    <p:extLst>
      <p:ext uri="{BB962C8B-B14F-4D97-AF65-F5344CB8AC3E}">
        <p14:creationId xmlns:p14="http://schemas.microsoft.com/office/powerpoint/2010/main" val="19883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  <p:sldLayoutId id="2147484508" r:id="rId13"/>
    <p:sldLayoutId id="2147484509" r:id="rId14"/>
    <p:sldLayoutId id="2147484510" r:id="rId15"/>
    <p:sldLayoutId id="2147484511" r:id="rId16"/>
  </p:sldLayoutIdLst>
  <p:hf sldNum="0" hd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825C215-BFB6-4910-A3FD-EE75E845A0F4}"/>
              </a:ext>
            </a:extLst>
          </p:cNvPr>
          <p:cNvSpPr txBox="1"/>
          <p:nvPr userDrawn="1"/>
        </p:nvSpPr>
        <p:spPr>
          <a:xfrm>
            <a:off x="4365266" y="6241774"/>
            <a:ext cx="235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TN 2020-XX-XX</a:t>
            </a:r>
          </a:p>
        </p:txBody>
      </p:sp>
    </p:spTree>
    <p:extLst>
      <p:ext uri="{BB962C8B-B14F-4D97-AF65-F5344CB8AC3E}">
        <p14:creationId xmlns:p14="http://schemas.microsoft.com/office/powerpoint/2010/main" val="10827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526" r:id="rId14"/>
    <p:sldLayoutId id="2147484527" r:id="rId15"/>
    <p:sldLayoutId id="2147484528" r:id="rId16"/>
  </p:sldLayoutIdLst>
  <p:hf sldNum="0" hd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920628-F32D-4B59-82A3-068B459839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151366" y="2183880"/>
            <a:ext cx="5858756" cy="2799598"/>
          </a:xfrm>
        </p:spPr>
        <p:txBody>
          <a:bodyPr/>
          <a:lstStyle/>
          <a:p>
            <a:pPr algn="ctr"/>
            <a:r>
              <a:rPr lang="sv-SE">
                <a:solidFill>
                  <a:schemeClr val="bg1"/>
                </a:solidFill>
              </a:rPr>
              <a:t>Delårsrapport </a:t>
            </a:r>
            <a:br>
              <a:rPr lang="sv-SE">
                <a:solidFill>
                  <a:schemeClr val="bg1"/>
                </a:solidFill>
              </a:rPr>
            </a:br>
            <a:r>
              <a:rPr lang="sv-SE">
                <a:solidFill>
                  <a:schemeClr val="bg1"/>
                </a:solidFill>
              </a:rPr>
              <a:t>mars 2024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097D5D-E399-4255-9468-0116A1B0B0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4633064"/>
            <a:ext cx="4403834" cy="264758"/>
          </a:xfrm>
        </p:spPr>
        <p:txBody>
          <a:bodyPr/>
          <a:lstStyle/>
          <a:p>
            <a:r>
              <a:rPr lang="sv-SE"/>
              <a:t>Stadsmiljönämnden 2024-04-24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0918943-8F4C-10A2-D39E-9B4B53A1D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12" y="1316486"/>
            <a:ext cx="3497171" cy="49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67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FBBA516-1FB0-4910-9E3B-63CC36577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38" y="603264"/>
            <a:ext cx="10489324" cy="534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3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DB5AF0-14CD-483C-B162-2FB2BDADE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61" y="317121"/>
            <a:ext cx="9995017" cy="736959"/>
          </a:xfrm>
        </p:spPr>
        <p:txBody>
          <a:bodyPr>
            <a:normAutofit fontScale="90000"/>
          </a:bodyPr>
          <a:lstStyle/>
          <a:p>
            <a:r>
              <a:rPr lang="sv-SE">
                <a:latin typeface="+mn-lt"/>
              </a:rPr>
              <a:t>Uppföljning av stadsmiljönämndens uppdrag – </a:t>
            </a:r>
            <a:r>
              <a:rPr lang="sv-SE" sz="2000">
                <a:latin typeface="+mn-lt"/>
              </a:rPr>
              <a:t>underbilaga 2</a:t>
            </a:r>
            <a:endParaRPr lang="sv-SE">
              <a:latin typeface="+mn-lt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DE3C47-E020-4956-A6A1-5B579288C3E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92373" y="1180204"/>
            <a:ext cx="5887710" cy="489477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v-SE" sz="2400" b="1" i="1"/>
              <a:t>Mars 2024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v-SE" sz="2400"/>
              <a:t>KS/KF 			 20 uppdrag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v-SE" sz="2400"/>
              <a:t>Stadsmiljönämnden	  	   6 uppdrag</a:t>
            </a:r>
            <a:br>
              <a:rPr lang="sv-SE" sz="2400"/>
            </a:br>
            <a:r>
              <a:rPr lang="sv-SE" sz="2400"/>
              <a:t>------------------------------------------------------</a:t>
            </a:r>
            <a:br>
              <a:rPr lang="sv-SE" sz="2400"/>
            </a:br>
            <a:r>
              <a:rPr lang="sv-SE" sz="2400"/>
              <a:t>Totalt			  	 26 uppdrag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sv-SE" sz="2000"/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sv-SE" sz="2000"/>
              <a:t>24 pågående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sv-SE" sz="2000"/>
              <a:t>2 avslutade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sv-SE" sz="2400"/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sv-SE" sz="2400"/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sv-SE" sz="2400"/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sv-SE"/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sv-SE"/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1125AA2-BF5C-4995-1B51-7FA498B15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558" y="1441516"/>
            <a:ext cx="5887710" cy="40312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86861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DB5AF0-14CD-483C-B162-2FB2BDADE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 fontScale="90000"/>
          </a:bodyPr>
          <a:lstStyle/>
          <a:p>
            <a:br>
              <a:rPr lang="sv-SE" sz="2700" b="0">
                <a:latin typeface="+mn-lt"/>
              </a:rPr>
            </a:br>
            <a:br>
              <a:rPr lang="sv-SE" sz="2700">
                <a:latin typeface="+mn-lt"/>
              </a:rPr>
            </a:br>
            <a:r>
              <a:rPr lang="sv-SE" sz="2700">
                <a:latin typeface="+mn-lt"/>
              </a:rPr>
              <a:t>Uppföljning av Göteborgs Stads klimatväxlingssystem för tjänsteresor och klimatväxlingsfond – </a:t>
            </a:r>
            <a:r>
              <a:rPr lang="sv-SE" sz="2000">
                <a:latin typeface="+mn-lt"/>
              </a:rPr>
              <a:t>underbilaga 3</a:t>
            </a:r>
            <a:br>
              <a:rPr lang="sv-SE" sz="2700">
                <a:latin typeface="+mn-lt"/>
              </a:rPr>
            </a:br>
            <a:br>
              <a:rPr lang="sv-SE" sz="2700" b="0">
                <a:latin typeface="+mn-lt"/>
              </a:rPr>
            </a:br>
            <a:endParaRPr lang="sv-SE" sz="2700" b="0">
              <a:latin typeface="+mn-lt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E6F6507-5744-697B-AB2B-56AC6388A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566" y="1501784"/>
            <a:ext cx="6222021" cy="3997647"/>
          </a:xfrm>
          <a:prstGeom prst="rect">
            <a:avLst/>
          </a:prstGeom>
          <a:noFill/>
        </p:spPr>
      </p:pic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A710E7D3-3DB9-7103-A391-60A9D918D68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6" y="1736728"/>
            <a:ext cx="5468718" cy="37391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Stadsmiljönämnden ansvarar för klimatväxlingssystemet och klimatväxlingsfonden, och stöttar också förvaltningar och bolag med underlag och klimatberäkningar av verksamheternas tjänsteresor. </a:t>
            </a:r>
          </a:p>
          <a:p>
            <a:pPr marL="0" indent="0">
              <a:buNone/>
            </a:pPr>
            <a:r>
              <a:rPr lang="sv-SE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färdslag som följs upp och </a:t>
            </a:r>
            <a:r>
              <a:rPr lang="sv-SE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klimatväxlas</a:t>
            </a:r>
            <a:r>
              <a:rPr lang="sv-SE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är resor med arbetsgivarens bil, med privat bil i tjänsten, flyg och taxi. Resor med kollektivtrafik, arbetsmaskiner och godsleveranser omfattas däremot inte.</a:t>
            </a:r>
            <a:endParaRPr lang="sv-SE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1283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28F203-B76B-49B4-A27C-EFDFD946E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</p:spPr>
        <p:txBody>
          <a:bodyPr anchor="ctr">
            <a:normAutofit/>
          </a:bodyPr>
          <a:lstStyle/>
          <a:p>
            <a:r>
              <a:rPr lang="sv-SE"/>
              <a:t>Ekonomi</a:t>
            </a:r>
          </a:p>
        </p:txBody>
      </p:sp>
    </p:spTree>
    <p:extLst>
      <p:ext uri="{BB962C8B-B14F-4D97-AF65-F5344CB8AC3E}">
        <p14:creationId xmlns:p14="http://schemas.microsoft.com/office/powerpoint/2010/main" val="1008819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7B6F91-9602-2AAF-C52D-A28C34DF9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Budget och prognos per mars</a:t>
            </a:r>
            <a:r>
              <a:rPr lang="sv-SE">
                <a:solidFill>
                  <a:schemeClr val="tx1"/>
                </a:solidFill>
              </a:rPr>
              <a:t> 2024 </a:t>
            </a:r>
            <a:r>
              <a:rPr lang="sv-SE"/>
              <a:t>(drift) 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5905F36C-8704-743D-0C33-E9836F3971EC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2497110589"/>
              </p:ext>
            </p:extLst>
          </p:nvPr>
        </p:nvGraphicFramePr>
        <p:xfrm>
          <a:off x="1099226" y="1714501"/>
          <a:ext cx="10025973" cy="4198936"/>
        </p:xfrm>
        <a:graphic>
          <a:graphicData uri="http://schemas.openxmlformats.org/drawingml/2006/table">
            <a:tbl>
              <a:tblPr/>
              <a:tblGrid>
                <a:gridCol w="2381815">
                  <a:extLst>
                    <a:ext uri="{9D8B030D-6E8A-4147-A177-3AD203B41FA5}">
                      <a16:colId xmlns:a16="http://schemas.microsoft.com/office/drawing/2014/main" val="4001151021"/>
                    </a:ext>
                  </a:extLst>
                </a:gridCol>
                <a:gridCol w="1256764">
                  <a:extLst>
                    <a:ext uri="{9D8B030D-6E8A-4147-A177-3AD203B41FA5}">
                      <a16:colId xmlns:a16="http://schemas.microsoft.com/office/drawing/2014/main" val="3065176588"/>
                    </a:ext>
                  </a:extLst>
                </a:gridCol>
                <a:gridCol w="1256764">
                  <a:extLst>
                    <a:ext uri="{9D8B030D-6E8A-4147-A177-3AD203B41FA5}">
                      <a16:colId xmlns:a16="http://schemas.microsoft.com/office/drawing/2014/main" val="2254383601"/>
                    </a:ext>
                  </a:extLst>
                </a:gridCol>
                <a:gridCol w="1153128">
                  <a:extLst>
                    <a:ext uri="{9D8B030D-6E8A-4147-A177-3AD203B41FA5}">
                      <a16:colId xmlns:a16="http://schemas.microsoft.com/office/drawing/2014/main" val="511572460"/>
                    </a:ext>
                  </a:extLst>
                </a:gridCol>
                <a:gridCol w="1360369">
                  <a:extLst>
                    <a:ext uri="{9D8B030D-6E8A-4147-A177-3AD203B41FA5}">
                      <a16:colId xmlns:a16="http://schemas.microsoft.com/office/drawing/2014/main" val="1774173242"/>
                    </a:ext>
                  </a:extLst>
                </a:gridCol>
                <a:gridCol w="1360369">
                  <a:extLst>
                    <a:ext uri="{9D8B030D-6E8A-4147-A177-3AD203B41FA5}">
                      <a16:colId xmlns:a16="http://schemas.microsoft.com/office/drawing/2014/main" val="2887759319"/>
                    </a:ext>
                  </a:extLst>
                </a:gridCol>
                <a:gridCol w="1256764">
                  <a:extLst>
                    <a:ext uri="{9D8B030D-6E8A-4147-A177-3AD203B41FA5}">
                      <a16:colId xmlns:a16="http://schemas.microsoft.com/office/drawing/2014/main" val="1726803997"/>
                    </a:ext>
                  </a:extLst>
                </a:gridCol>
              </a:tblGrid>
              <a:tr h="503611">
                <a:tc>
                  <a:txBody>
                    <a:bodyPr/>
                    <a:lstStyle/>
                    <a:p>
                      <a:pPr marL="0" algn="l" defTabSz="914332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2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Belopp i mnkr</a:t>
                      </a:r>
                    </a:p>
                  </a:txBody>
                  <a:tcPr marL="16258" marR="16258" marT="16258" marB="1625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9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332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6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Period</a:t>
                      </a:r>
                    </a:p>
                  </a:txBody>
                  <a:tcPr marL="16258" marR="16258" marT="16258" marB="16258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l" defTabSz="914332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6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Helår</a:t>
                      </a:r>
                    </a:p>
                  </a:txBody>
                  <a:tcPr marL="16258" marR="16258" marT="16258" marB="16258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896151"/>
                  </a:ext>
                </a:extLst>
              </a:tr>
              <a:tr h="739065">
                <a:tc>
                  <a:txBody>
                    <a:bodyPr/>
                    <a:lstStyle/>
                    <a:p>
                      <a:pPr marL="0" algn="l" defTabSz="914332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2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6258" marR="16258" marT="16258" marB="1625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32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6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Utfall</a:t>
                      </a:r>
                    </a:p>
                  </a:txBody>
                  <a:tcPr marL="16258" marR="16258" marT="16258" marB="1625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32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6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Budget</a:t>
                      </a:r>
                    </a:p>
                  </a:txBody>
                  <a:tcPr marL="16258" marR="16258" marT="16258" marB="1625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32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6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Avvikelse</a:t>
                      </a:r>
                    </a:p>
                  </a:txBody>
                  <a:tcPr marL="16258" marR="16258" marT="16258" marB="1625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32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6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Prognos</a:t>
                      </a:r>
                    </a:p>
                  </a:txBody>
                  <a:tcPr marL="16258" marR="16258" marT="16258" marB="1625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32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6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Budget</a:t>
                      </a:r>
                    </a:p>
                  </a:txBody>
                  <a:tcPr marL="16258" marR="16258" marT="16258" marB="1625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32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6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Avvikelse</a:t>
                      </a:r>
                    </a:p>
                  </a:txBody>
                  <a:tcPr marL="16258" marR="16258" marT="16258" marB="1625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168932"/>
                  </a:ext>
                </a:extLst>
              </a:tr>
              <a:tr h="739065">
                <a:tc>
                  <a:txBody>
                    <a:bodyPr/>
                    <a:lstStyle/>
                    <a:p>
                      <a:r>
                        <a:rPr lang="sv-SE" sz="150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Intäkter</a:t>
                      </a:r>
                    </a:p>
                  </a:txBody>
                  <a:tcPr marL="16258" marR="16258" marT="16258" marB="1625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500" b="0" i="0" u="none" strike="noStrike" noProof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434,6</a:t>
                      </a:r>
                      <a:endParaRPr lang="en-US" sz="1500" b="0" i="0" u="none" strike="noStrike" noProof="0">
                        <a:latin typeface="Roboto"/>
                      </a:endParaRPr>
                    </a:p>
                    <a:p>
                      <a:pPr lvl="0" algn="r">
                        <a:buNone/>
                      </a:pPr>
                      <a:endParaRPr lang="sv-SE" sz="150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16258" marR="16258" marT="16258" marB="1625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500" b="0" i="0" u="none" strike="noStrike" noProof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402,6</a:t>
                      </a:r>
                      <a:endParaRPr lang="en-US" sz="1500">
                        <a:latin typeface="Roboto"/>
                      </a:endParaRPr>
                    </a:p>
                    <a:p>
                      <a:pPr lvl="0" algn="r">
                        <a:buNone/>
                      </a:pPr>
                      <a:endParaRPr lang="sv-SE" sz="150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16258" marR="16258" marT="16258" marB="1625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500" b="0" i="0" u="none" strike="noStrike" noProof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32,0</a:t>
                      </a:r>
                      <a:endParaRPr lang="en-US" sz="1500">
                        <a:latin typeface="Roboto"/>
                      </a:endParaRPr>
                    </a:p>
                    <a:p>
                      <a:pPr lvl="0" algn="r">
                        <a:buNone/>
                      </a:pPr>
                      <a:endParaRPr lang="sv-SE" sz="150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16258" marR="16258" marT="16258" marB="1625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solidFill>
                            <a:srgbClr val="000000"/>
                          </a:solidFill>
                          <a:latin typeface="Roboto"/>
                        </a:rPr>
                        <a:t>1 694,6</a:t>
                      </a:r>
                      <a:endParaRPr lang="en-US" sz="1500">
                        <a:latin typeface="Roboto"/>
                      </a:endParaRPr>
                    </a:p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500">
                        <a:latin typeface="Roboto"/>
                      </a:endParaRPr>
                    </a:p>
                  </a:txBody>
                  <a:tcPr marL="16258" marR="16258" marT="16258" marB="1625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500" b="0" i="0" u="none" strike="noStrike" noProof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1 620,1</a:t>
                      </a:r>
                      <a:endParaRPr lang="en-US" sz="1500">
                        <a:latin typeface="Roboto"/>
                      </a:endParaRPr>
                    </a:p>
                    <a:p>
                      <a:pPr lvl="0" algn="r">
                        <a:buNone/>
                      </a:pPr>
                      <a:endParaRPr lang="sv-SE" sz="150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16258" marR="16258" marT="16258" marB="1625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50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+74,5</a:t>
                      </a:r>
                    </a:p>
                  </a:txBody>
                  <a:tcPr marL="16258" marR="16258" marT="16258" marB="1625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88981"/>
                  </a:ext>
                </a:extLst>
              </a:tr>
              <a:tr h="739065">
                <a:tc>
                  <a:txBody>
                    <a:bodyPr/>
                    <a:lstStyle/>
                    <a:p>
                      <a:r>
                        <a:rPr lang="sv-SE" sz="150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Kostnader</a:t>
                      </a:r>
                    </a:p>
                  </a:txBody>
                  <a:tcPr marL="16258" marR="16258" marT="16258" marB="1625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500" b="0" i="0" u="none" strike="noStrike" noProof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-967,9</a:t>
                      </a:r>
                      <a:endParaRPr lang="en-US" sz="1500">
                        <a:latin typeface="Roboto"/>
                      </a:endParaRPr>
                    </a:p>
                    <a:p>
                      <a:pPr lvl="0" algn="r">
                        <a:buNone/>
                      </a:pPr>
                      <a:endParaRPr lang="sv-SE" sz="150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16258" marR="16258" marT="16258" marB="1625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500" b="0" i="0" u="none" strike="noStrike" noProof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-998,5</a:t>
                      </a:r>
                      <a:endParaRPr lang="en-US" sz="1500">
                        <a:latin typeface="Roboto"/>
                      </a:endParaRPr>
                    </a:p>
                    <a:p>
                      <a:pPr lvl="0" algn="r">
                        <a:buNone/>
                      </a:pPr>
                      <a:endParaRPr lang="sv-SE" sz="150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16258" marR="16258" marT="16258" marB="1625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500" b="0" i="0" u="none" strike="noStrike" noProof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30,5</a:t>
                      </a:r>
                      <a:endParaRPr lang="en-US" sz="1500">
                        <a:latin typeface="Roboto"/>
                      </a:endParaRPr>
                    </a:p>
                    <a:p>
                      <a:pPr lvl="0" algn="r">
                        <a:buNone/>
                      </a:pPr>
                      <a:endParaRPr lang="sv-SE" sz="150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16258" marR="16258" marT="16258" marB="1625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solidFill>
                            <a:srgbClr val="000000"/>
                          </a:solidFill>
                          <a:latin typeface="Roboto"/>
                        </a:rPr>
                        <a:t>-3 899,1</a:t>
                      </a:r>
                      <a:endParaRPr lang="en-US" sz="1500">
                        <a:latin typeface="Roboto"/>
                      </a:endParaRPr>
                    </a:p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500">
                        <a:latin typeface="Roboto"/>
                      </a:endParaRPr>
                    </a:p>
                  </a:txBody>
                  <a:tcPr marL="16258" marR="16258" marT="16258" marB="1625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500" b="0" i="0" u="none" strike="noStrike" noProof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-3 837,9</a:t>
                      </a:r>
                      <a:endParaRPr lang="en-US" sz="1500">
                        <a:latin typeface="Roboto"/>
                      </a:endParaRPr>
                    </a:p>
                    <a:p>
                      <a:pPr lvl="0" algn="r">
                        <a:buNone/>
                      </a:pPr>
                      <a:endParaRPr lang="sv-SE" sz="150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16258" marR="16258" marT="16258" marB="1625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50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-61,2</a:t>
                      </a:r>
                    </a:p>
                  </a:txBody>
                  <a:tcPr marL="16258" marR="16258" marT="16258" marB="1625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910431"/>
                  </a:ext>
                </a:extLst>
              </a:tr>
              <a:tr h="739065">
                <a:tc>
                  <a:txBody>
                    <a:bodyPr/>
                    <a:lstStyle/>
                    <a:p>
                      <a:r>
                        <a:rPr lang="sv-SE" sz="150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Kommunbidrag</a:t>
                      </a:r>
                    </a:p>
                  </a:txBody>
                  <a:tcPr marL="16258" marR="16258" marT="16258" marB="1625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500" b="0" i="0" u="none" strike="noStrike" noProof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535,1</a:t>
                      </a:r>
                      <a:endParaRPr lang="en-US" sz="1500">
                        <a:latin typeface="Roboto"/>
                      </a:endParaRPr>
                    </a:p>
                    <a:p>
                      <a:pPr lvl="0" algn="r">
                        <a:buNone/>
                      </a:pPr>
                      <a:endParaRPr lang="sv-SE" sz="150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16258" marR="16258" marT="16258" marB="1625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500" b="0" i="0" u="none" strike="noStrike" noProof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550,6</a:t>
                      </a:r>
                      <a:endParaRPr lang="en-US" sz="1500">
                        <a:latin typeface="Roboto"/>
                      </a:endParaRPr>
                    </a:p>
                    <a:p>
                      <a:pPr lvl="0" algn="r">
                        <a:buNone/>
                      </a:pPr>
                      <a:endParaRPr lang="sv-SE" sz="150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16258" marR="16258" marT="16258" marB="1625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500" b="0" i="0" u="none" strike="noStrike" noProof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-15,5</a:t>
                      </a:r>
                      <a:endParaRPr lang="en-US" sz="1500">
                        <a:latin typeface="Roboto"/>
                      </a:endParaRPr>
                    </a:p>
                    <a:p>
                      <a:pPr lvl="0" algn="r">
                        <a:buNone/>
                      </a:pPr>
                      <a:endParaRPr lang="sv-SE" sz="150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16258" marR="16258" marT="16258" marB="1625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solidFill>
                            <a:srgbClr val="000000"/>
                          </a:solidFill>
                          <a:latin typeface="Roboto"/>
                        </a:rPr>
                        <a:t>2 204,5</a:t>
                      </a:r>
                      <a:endParaRPr lang="en-US" sz="1500">
                        <a:latin typeface="Roboto"/>
                      </a:endParaRPr>
                    </a:p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500">
                        <a:latin typeface="Roboto"/>
                      </a:endParaRPr>
                    </a:p>
                  </a:txBody>
                  <a:tcPr marL="16258" marR="16258" marT="16258" marB="1625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500" b="0" i="0" u="none" strike="noStrike" noProof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2 217,8</a:t>
                      </a:r>
                      <a:endParaRPr lang="en-US" sz="1500">
                        <a:latin typeface="Roboto"/>
                      </a:endParaRPr>
                    </a:p>
                    <a:p>
                      <a:pPr lvl="0" algn="r">
                        <a:buNone/>
                      </a:pPr>
                      <a:endParaRPr lang="sv-SE" sz="150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16258" marR="16258" marT="16258" marB="1625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50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-13,3</a:t>
                      </a:r>
                    </a:p>
                  </a:txBody>
                  <a:tcPr marL="16258" marR="16258" marT="16258" marB="1625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667828"/>
                  </a:ext>
                </a:extLst>
              </a:tr>
              <a:tr h="739065">
                <a:tc>
                  <a:txBody>
                    <a:bodyPr/>
                    <a:lstStyle/>
                    <a:p>
                      <a:r>
                        <a:rPr lang="sv-SE" sz="1500" b="1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Resultat</a:t>
                      </a:r>
                    </a:p>
                  </a:txBody>
                  <a:tcPr marL="16258" marR="16258" marT="16258" marB="1625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500" b="1" i="0" u="none" strike="noStrike" noProof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1,8</a:t>
                      </a:r>
                      <a:endParaRPr lang="en-US" sz="1500">
                        <a:latin typeface="Roboto"/>
                      </a:endParaRPr>
                    </a:p>
                    <a:p>
                      <a:pPr lvl="0" algn="r">
                        <a:buNone/>
                      </a:pPr>
                      <a:endParaRPr lang="sv-SE" sz="1500" b="1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16258" marR="16258" marT="16258" marB="1625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500" b="1" i="0" u="none" strike="noStrike" noProof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-45,3</a:t>
                      </a:r>
                      <a:endParaRPr lang="en-US" sz="1500">
                        <a:latin typeface="Roboto"/>
                      </a:endParaRPr>
                    </a:p>
                    <a:p>
                      <a:pPr lvl="0" algn="r">
                        <a:buNone/>
                      </a:pPr>
                      <a:endParaRPr lang="sv-SE" sz="1500" b="1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16258" marR="16258" marT="16258" marB="1625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500" b="1" i="0" u="none" strike="noStrike" noProof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47,1</a:t>
                      </a:r>
                      <a:endParaRPr lang="en-US" sz="1500">
                        <a:latin typeface="Roboto"/>
                      </a:endParaRPr>
                    </a:p>
                    <a:p>
                      <a:pPr lvl="0" algn="r">
                        <a:buNone/>
                      </a:pPr>
                      <a:endParaRPr lang="sv-SE" sz="1500" b="1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16258" marR="16258" marT="16258" marB="1625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500" b="1" i="0" u="none" strike="noStrike" noProof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0,0</a:t>
                      </a:r>
                      <a:endParaRPr lang="en-US" sz="1500">
                        <a:latin typeface="Roboto"/>
                      </a:endParaRPr>
                    </a:p>
                    <a:p>
                      <a:pPr lvl="0" algn="r">
                        <a:buNone/>
                      </a:pPr>
                      <a:endParaRPr lang="sv-SE" sz="1500" b="1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16258" marR="16258" marT="16258" marB="1625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500" b="1" i="0" u="none" strike="noStrike" noProof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0,0</a:t>
                      </a:r>
                    </a:p>
                    <a:p>
                      <a:pPr lvl="0" algn="r">
                        <a:buNone/>
                      </a:pPr>
                      <a:endParaRPr lang="sv-SE" sz="1500" b="1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16258" marR="16258" marT="16258" marB="1625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b="1" i="0" u="none" strike="noStrike" noProof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0,0</a:t>
                      </a:r>
                    </a:p>
                    <a:p>
                      <a:pPr lvl="0" algn="r">
                        <a:buNone/>
                      </a:pPr>
                      <a:endParaRPr lang="sv-SE" sz="1500" b="1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16258" marR="16258" marT="16258" marB="1625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338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244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69191A-3EA9-49BA-BFAB-6F6E865A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62" y="526410"/>
            <a:ext cx="9170279" cy="736959"/>
          </a:xfrm>
        </p:spPr>
        <p:txBody>
          <a:bodyPr/>
          <a:lstStyle/>
          <a:p>
            <a:r>
              <a:rPr lang="sv-SE"/>
              <a:t>Investeringsvolym </a:t>
            </a:r>
            <a:endParaRPr lang="sv-SE" sz="1800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64F7466C-F53A-4B69-9EDF-6ED39AAEE1BE}"/>
              </a:ext>
            </a:extLst>
          </p:cNvPr>
          <p:cNvGraphicFramePr>
            <a:graphicFrameLocks noGrp="1"/>
          </p:cNvGraphicFramePr>
          <p:nvPr>
            <p:ph idx="11"/>
          </p:nvPr>
        </p:nvGraphicFramePr>
        <p:xfrm>
          <a:off x="704750" y="2083344"/>
          <a:ext cx="10464802" cy="3156994"/>
        </p:xfrm>
        <a:graphic>
          <a:graphicData uri="http://schemas.openxmlformats.org/drawingml/2006/table">
            <a:tbl>
              <a:tblPr firstRow="1" firstCol="1" bandRow="1"/>
              <a:tblGrid>
                <a:gridCol w="2093247">
                  <a:extLst>
                    <a:ext uri="{9D8B030D-6E8A-4147-A177-3AD203B41FA5}">
                      <a16:colId xmlns:a16="http://schemas.microsoft.com/office/drawing/2014/main" val="1825708834"/>
                    </a:ext>
                  </a:extLst>
                </a:gridCol>
                <a:gridCol w="1674311">
                  <a:extLst>
                    <a:ext uri="{9D8B030D-6E8A-4147-A177-3AD203B41FA5}">
                      <a16:colId xmlns:a16="http://schemas.microsoft.com/office/drawing/2014/main" val="744860593"/>
                    </a:ext>
                  </a:extLst>
                </a:gridCol>
                <a:gridCol w="1674311">
                  <a:extLst>
                    <a:ext uri="{9D8B030D-6E8A-4147-A177-3AD203B41FA5}">
                      <a16:colId xmlns:a16="http://schemas.microsoft.com/office/drawing/2014/main" val="3306871647"/>
                    </a:ext>
                  </a:extLst>
                </a:gridCol>
                <a:gridCol w="1674311">
                  <a:extLst>
                    <a:ext uri="{9D8B030D-6E8A-4147-A177-3AD203B41FA5}">
                      <a16:colId xmlns:a16="http://schemas.microsoft.com/office/drawing/2014/main" val="3640054660"/>
                    </a:ext>
                  </a:extLst>
                </a:gridCol>
                <a:gridCol w="1674311">
                  <a:extLst>
                    <a:ext uri="{9D8B030D-6E8A-4147-A177-3AD203B41FA5}">
                      <a16:colId xmlns:a16="http://schemas.microsoft.com/office/drawing/2014/main" val="416121819"/>
                    </a:ext>
                  </a:extLst>
                </a:gridCol>
                <a:gridCol w="1674311">
                  <a:extLst>
                    <a:ext uri="{9D8B030D-6E8A-4147-A177-3AD203B41FA5}">
                      <a16:colId xmlns:a16="http://schemas.microsoft.com/office/drawing/2014/main" val="2418754588"/>
                    </a:ext>
                  </a:extLst>
                </a:gridCol>
              </a:tblGrid>
              <a:tr h="106146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sv-SE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sv-SE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Belopp i mnkr</a:t>
                      </a:r>
                      <a:endParaRPr lang="sv-S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2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Utfall tom mars 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2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Prognos helår 2024</a:t>
                      </a:r>
                      <a:endParaRPr lang="sv-S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2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 helår 2024</a:t>
                      </a:r>
                      <a:endParaRPr lang="sv-S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2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Prognos 2021-2025</a:t>
                      </a:r>
                      <a:endParaRPr lang="sv-S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2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 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2021-2025</a:t>
                      </a:r>
                      <a:endParaRPr lang="sv-S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708662"/>
                  </a:ext>
                </a:extLst>
              </a:tr>
              <a:tr h="69850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Inkomster</a:t>
                      </a:r>
                      <a:endParaRPr lang="sv-S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1,0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130,0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130,0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869,0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869,0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909376"/>
                  </a:ext>
                </a:extLst>
              </a:tr>
              <a:tr h="69850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Utgifter</a:t>
                      </a:r>
                      <a:endParaRPr lang="sv-S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-106,3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-1 100,0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-1 100,0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-5 435,0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-5 985,0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913241"/>
                  </a:ext>
                </a:extLst>
              </a:tr>
              <a:tr h="69850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Netto</a:t>
                      </a:r>
                      <a:endParaRPr lang="sv-S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- 105,3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- 970,0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- 970,0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-4 566,0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-5 116,0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580306"/>
                  </a:ext>
                </a:extLst>
              </a:tr>
            </a:tbl>
          </a:graphicData>
        </a:graphic>
      </p:graphicFrame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08D50B2D-A2B1-4EFB-AFEC-FFEB2DE710C8}"/>
              </a:ext>
            </a:extLst>
          </p:cNvPr>
          <p:cNvSpPr txBox="1">
            <a:spLocks/>
          </p:cNvSpPr>
          <p:nvPr/>
        </p:nvSpPr>
        <p:spPr>
          <a:xfrm>
            <a:off x="463624" y="4371703"/>
            <a:ext cx="10918479" cy="19598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2006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A787CFF-F4B7-B99A-F520-820AAB51FD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/>
              <a:t>Lisa Sundell, förvaltningscontroller</a:t>
            </a:r>
          </a:p>
          <a:p>
            <a:r>
              <a:rPr lang="sv-SE"/>
              <a:t>Lena Thylén, ekonomichef</a:t>
            </a:r>
          </a:p>
        </p:txBody>
      </p:sp>
    </p:spTree>
    <p:extLst>
      <p:ext uri="{BB962C8B-B14F-4D97-AF65-F5344CB8AC3E}">
        <p14:creationId xmlns:p14="http://schemas.microsoft.com/office/powerpoint/2010/main" val="3158372291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Blå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SULC289EW.potx" id="{06EDCE4E-E600-41FB-B5DC-4B6AA7CB5C4D}" vid="{8B1F8F94-C7E2-42A8-ABCC-6063F4BCCF34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teborgs Stad – Mörkblå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SULC289EW.potx" id="{06EDCE4E-E600-41FB-B5DC-4B6AA7CB5C4D}" vid="{8682A71A-11B1-473C-88D2-FB4972E5AE51}"/>
    </a:ext>
  </a:extLst>
</a:theme>
</file>

<file path=ppt/theme/theme3.xml><?xml version="1.0" encoding="utf-8"?>
<a:theme xmlns:a="http://schemas.openxmlformats.org/drawingml/2006/main" name="Göteborgs Stad – Röd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SULC289EW.potx" id="{06EDCE4E-E600-41FB-B5DC-4B6AA7CB5C4D}" vid="{4AAC865A-D3FF-4E46-95DA-F4CB69D2668D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SULC289EW.potx" id="{06EDCE4E-E600-41FB-B5DC-4B6AA7CB5C4D}" vid="{FBED4947-81F6-482E-9BB2-E037931CDA0B}"/>
    </a:ext>
  </a:extLst>
</a:theme>
</file>

<file path=ppt/theme/theme5.xml><?xml version="1.0" encoding="utf-8"?>
<a:theme xmlns:a="http://schemas.openxmlformats.org/drawingml/2006/main" name="Göteborgs Stad – Rosa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SULC289EW.potx" id="{06EDCE4E-E600-41FB-B5DC-4B6AA7CB5C4D}" vid="{216E9E7A-F236-484E-99DE-969B5D0E1513}"/>
    </a:ext>
  </a:extLst>
</a:theme>
</file>

<file path=ppt/theme/theme6.xml><?xml version="1.0" encoding="utf-8"?>
<a:theme xmlns:a="http://schemas.openxmlformats.org/drawingml/2006/main" name="Göteborgs Stad – Grön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SULC289EW.potx" id="{06EDCE4E-E600-41FB-B5DC-4B6AA7CB5C4D}" vid="{25239CF5-BF8B-448E-9756-BAC929AF941B}"/>
    </a:ext>
  </a:extLst>
</a:theme>
</file>

<file path=ppt/theme/theme7.xml><?xml version="1.0" encoding="utf-8"?>
<a:theme xmlns:a="http://schemas.openxmlformats.org/drawingml/2006/main" name="Göteborgs Stad – Lila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SULC289EW.potx" id="{06EDCE4E-E600-41FB-B5DC-4B6AA7CB5C4D}" vid="{0A2C8473-EC50-4828-905D-A81995C4F1B7}"/>
    </a:ext>
  </a:extLst>
</a:theme>
</file>

<file path=ppt/theme/theme8.xml><?xml version="1.0" encoding="utf-8"?>
<a:theme xmlns:a="http://schemas.openxmlformats.org/drawingml/2006/main" name="Göteborgs Stad – Gul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SULC289EW.potx" id="{06EDCE4E-E600-41FB-B5DC-4B6AA7CB5C4D}" vid="{662CEB3A-FB89-42C7-894E-6CB55A587E52}"/>
    </a:ext>
  </a:extLst>
</a:theme>
</file>

<file path=ppt/theme/theme9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LSULC289EW</Template>
  <TotalTime>0</TotalTime>
  <Words>249</Words>
  <Application>Microsoft Office PowerPoint</Application>
  <PresentationFormat>Bredbild</PresentationFormat>
  <Paragraphs>92</Paragraphs>
  <Slides>8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8</vt:i4>
      </vt:variant>
    </vt:vector>
  </HeadingPairs>
  <TitlesOfParts>
    <vt:vector size="19" baseType="lpstr">
      <vt:lpstr>Arial Black</vt:lpstr>
      <vt:lpstr>Calibri</vt:lpstr>
      <vt:lpstr>Roboto</vt:lpstr>
      <vt:lpstr>Göteborgs Stad – Blå dekor</vt:lpstr>
      <vt:lpstr>Göteborgs Stad – Mörkblå dekor</vt:lpstr>
      <vt:lpstr>Göteborgs Stad – Röd dekor</vt:lpstr>
      <vt:lpstr>Göteborgs Stad – Turkos dekor</vt:lpstr>
      <vt:lpstr>Göteborgs Stad – Rosa dekor</vt:lpstr>
      <vt:lpstr>Göteborgs Stad – Grön dekor</vt:lpstr>
      <vt:lpstr>Göteborgs Stad – Lila dekor</vt:lpstr>
      <vt:lpstr>Göteborgs Stad – Gul dekor</vt:lpstr>
      <vt:lpstr>Delårsrapport  mars 2024</vt:lpstr>
      <vt:lpstr>PowerPoint-presentation</vt:lpstr>
      <vt:lpstr>Uppföljning av stadsmiljönämndens uppdrag – underbilaga 2</vt:lpstr>
      <vt:lpstr>  Uppföljning av Göteborgs Stads klimatväxlingssystem för tjänsteresor och klimatväxlingsfond – underbilaga 3  </vt:lpstr>
      <vt:lpstr>Ekonomi</vt:lpstr>
      <vt:lpstr>Budget och prognos per mars 2024 (drift) </vt:lpstr>
      <vt:lpstr>Investeringsvolym 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Delårsrapport  mars 2021</dc:title>
  <dc:creator>Magnus Berntsson</dc:creator>
  <cp:lastModifiedBy>Lisa Sundell</cp:lastModifiedBy>
  <cp:revision>1</cp:revision>
  <dcterms:created xsi:type="dcterms:W3CDTF">2021-04-19T14:08:42Z</dcterms:created>
  <dcterms:modified xsi:type="dcterms:W3CDTF">2024-04-16T09:38:22Z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_SaveText">
    <vt:lpwstr>Spara till Notes</vt:lpwstr>
  </property>
  <property fmtid="{D5CDD505-2E9C-101B-9397-08002B2CF9AE}" pid="3" name="SW_SaveCloseOfficeText">
    <vt:lpwstr>Spara och Stäng Officedokument</vt:lpwstr>
  </property>
  <property fmtid="{D5CDD505-2E9C-101B-9397-08002B2CF9AE}" pid="4" name="SW_SaveCloseText">
    <vt:lpwstr>Spara och Stäng Notes dokument</vt:lpwstr>
  </property>
  <property fmtid="{D5CDD505-2E9C-101B-9397-08002B2CF9AE}" pid="5" name="SW_DocUNID">
    <vt:lpwstr>CD58C678D025BBB6C12586BC0022AFDE</vt:lpwstr>
  </property>
  <property fmtid="{D5CDD505-2E9C-101B-9397-08002B2CF9AE}" pid="6" name="SW_DocHWND">
    <vt:r8>1707532</vt:r8>
  </property>
  <property fmtid="{D5CDD505-2E9C-101B-9397-08002B2CF9AE}" pid="7" name="SW_IntOfficeMacros">
    <vt:lpwstr>Enabled</vt:lpwstr>
  </property>
  <property fmtid="{D5CDD505-2E9C-101B-9397-08002B2CF9AE}" pid="8" name="SW_CustomTitle">
    <vt:lpwstr/>
  </property>
  <property fmtid="{D5CDD505-2E9C-101B-9397-08002B2CF9AE}" pid="9" name="SW_DialogTitle">
    <vt:lpwstr>SWING Integrator för Notes och Office</vt:lpwstr>
  </property>
  <property fmtid="{D5CDD505-2E9C-101B-9397-08002B2CF9AE}" pid="10" name="SW_PromptText">
    <vt:lpwstr>Vill du spara?</vt:lpwstr>
  </property>
  <property fmtid="{D5CDD505-2E9C-101B-9397-08002B2CF9AE}" pid="11" name="SW_NewDocument">
    <vt:lpwstr/>
  </property>
  <property fmtid="{D5CDD505-2E9C-101B-9397-08002B2CF9AE}" pid="12" name="SW_VisibleVBAMacroMenuItems">
    <vt:r8>127</vt:r8>
  </property>
  <property fmtid="{D5CDD505-2E9C-101B-9397-08002B2CF9AE}" pid="13" name="SW_EnabledVBAMacroMenuItems">
    <vt:r8>7</vt:r8>
  </property>
  <property fmtid="{D5CDD505-2E9C-101B-9397-08002B2CF9AE}" pid="14" name="SW_AddinName">
    <vt:lpwstr>SWINGINTEGRATOR529000.PPA</vt:lpwstr>
  </property>
  <property fmtid="{D5CDD505-2E9C-101B-9397-08002B2CF9AE}" pid="15" name="DokumentArkiv_guid">
    <vt:lpwstr>8aaffbd7-c923-4564-894d-639a2d06cd5b</vt:lpwstr>
  </property>
  <property fmtid="{D5CDD505-2E9C-101B-9397-08002B2CF9AE}" pid="16" name="DokumentArkiv_FamId">
    <vt:lpwstr>31665</vt:lpwstr>
  </property>
  <property fmtid="{D5CDD505-2E9C-101B-9397-08002B2CF9AE}" pid="17" name="DokumentArkiv_DokId">
    <vt:lpwstr>7350</vt:lpwstr>
  </property>
  <property fmtid="{D5CDD505-2E9C-101B-9397-08002B2CF9AE}" pid="18" name="DokumentArkiv_FileName">
    <vt:lpwstr>Delårsrappport mars 2023 stadsmiljönämnden - 2023-04-28.pptx</vt:lpwstr>
  </property>
  <property fmtid="{D5CDD505-2E9C-101B-9397-08002B2CF9AE}" pid="19" name="DokumentArkiv_DokTyp">
    <vt:lpwstr>A</vt:lpwstr>
  </property>
  <property fmtid="{D5CDD505-2E9C-101B-9397-08002B2CF9AE}" pid="20" name="DokumentArkiv_OrigPath">
    <vt:lpwstr>C:\Users\lissun0102\Downloads</vt:lpwstr>
  </property>
  <property fmtid="{D5CDD505-2E9C-101B-9397-08002B2CF9AE}" pid="21" name="PowerPoint.SearchForDocumentButton">
    <vt:lpwstr>1</vt:lpwstr>
  </property>
  <property fmtid="{D5CDD505-2E9C-101B-9397-08002B2CF9AE}" pid="22" name="PowerPoint.MyDocumentsButton">
    <vt:lpwstr>1</vt:lpwstr>
  </property>
  <property fmtid="{D5CDD505-2E9C-101B-9397-08002B2CF9AE}" pid="23" name="PowerPoint.SaveToCiceronButton">
    <vt:lpwstr>0</vt:lpwstr>
  </property>
  <property fmtid="{D5CDD505-2E9C-101B-9397-08002B2CF9AE}" pid="24" name="PowerPoint.SaveAsNewToCiceronButton">
    <vt:lpwstr>1</vt:lpwstr>
  </property>
  <property fmtid="{D5CDD505-2E9C-101B-9397-08002B2CF9AE}" pid="25" name="PowerPoint.CheckedOutDocumentsButton">
    <vt:lpwstr>1</vt:lpwstr>
  </property>
  <property fmtid="{D5CDD505-2E9C-101B-9397-08002B2CF9AE}" pid="26" name="PowerPoint.EditDocumentButton">
    <vt:lpwstr>1</vt:lpwstr>
  </property>
  <property fmtid="{D5CDD505-2E9C-101B-9397-08002B2CF9AE}" pid="27" name="PowerPoint.PublishDocumentButton">
    <vt:lpwstr>1</vt:lpwstr>
  </property>
  <property fmtid="{D5CDD505-2E9C-101B-9397-08002B2CF9AE}" pid="28" name="PowerPoint.RecentDocumentButton">
    <vt:lpwstr>1</vt:lpwstr>
  </property>
  <property fmtid="{D5CDD505-2E9C-101B-9397-08002B2CF9AE}" pid="29" name="PowerPoint.LogoutFromCiceronButton">
    <vt:lpwstr>1</vt:lpwstr>
  </property>
</Properties>
</file>